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74" r:id="rId4"/>
    <p:sldId id="265" r:id="rId5"/>
    <p:sldId id="280" r:id="rId6"/>
    <p:sldId id="277" r:id="rId7"/>
    <p:sldId id="267" r:id="rId8"/>
    <p:sldId id="276" r:id="rId9"/>
    <p:sldId id="263" r:id="rId10"/>
    <p:sldId id="273" r:id="rId11"/>
    <p:sldId id="268" r:id="rId12"/>
    <p:sldId id="269" r:id="rId13"/>
    <p:sldId id="278" r:id="rId14"/>
    <p:sldId id="279" r:id="rId15"/>
    <p:sldId id="260" r:id="rId16"/>
  </p:sldIdLst>
  <p:sldSz cx="9144000" cy="6858000" type="screen4x3"/>
  <p:notesSz cx="67310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3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0426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55" autoAdjust="0"/>
    <p:restoredTop sz="94658" autoAdjust="0"/>
  </p:normalViewPr>
  <p:slideViewPr>
    <p:cSldViewPr>
      <p:cViewPr>
        <p:scale>
          <a:sx n="100" d="100"/>
          <a:sy n="100" d="100"/>
        </p:scale>
        <p:origin x="-52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2676" y="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8C50A-9B5D-4B93-A5C1-7D6CC7C1D2C0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073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2676" y="9360730"/>
            <a:ext cx="2916767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E0B2-5446-4A53-89B6-9330106EF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7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66A46-3936-4848-A02B-1D47B93CD6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F176D-F8BC-4ED3-8186-B46F9D1CB9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694FC-899B-4A15-BC91-12BD484B0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6100778" cy="7143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4714908"/>
          </a:xfrm>
        </p:spPr>
        <p:txBody>
          <a:bodyPr/>
          <a:lstStyle>
            <a:lvl1pPr>
              <a:buClr>
                <a:srgbClr val="810426"/>
              </a:buClr>
              <a:buFont typeface="Wingdings" pitchFamily="2" charset="2"/>
              <a:buChar char="§"/>
              <a:defRPr sz="2800"/>
            </a:lvl1pPr>
            <a:lvl2pPr>
              <a:buClr>
                <a:srgbClr val="810426"/>
              </a:buCl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42E7F-4C98-4691-9C23-B1357488A1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A0C71-30C4-4E55-8F41-4DEDCFC74F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831C-CC30-458F-B9D8-92659156D6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C0E9D-A287-4BCF-9609-651427E16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C591-A6FD-4467-9116-DEF0D78E85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349D2-82CF-45A8-A805-C7C67EEC6E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A3B89-C993-46F0-90C6-1262105F6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74C59-61D1-4E66-85D2-BE271D35FF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E4DE31-41C2-4668-8759-A32D2663C2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rc.unsw.edu.au/" TargetMode="External"/><Relationship Id="rId2" Type="http://schemas.openxmlformats.org/officeDocument/2006/relationships/hyperlink" Target="mailto:Ilan.katz@unsw.edu.a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7158" y="2438400"/>
            <a:ext cx="8429684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fontAlgn="ctr"/>
            <a:r>
              <a:rPr lang="en-AU" sz="3200" b="1" dirty="0" smtClean="0"/>
              <a:t>Evaluation Framework for New Income Management (NIM)</a:t>
            </a:r>
          </a:p>
          <a:p>
            <a:pPr fontAlgn="ctr"/>
            <a:endParaRPr lang="en-GB" sz="2800" dirty="0" smtClean="0"/>
          </a:p>
          <a:p>
            <a:pPr algn="ctr" fontAlgn="ctr"/>
            <a:r>
              <a:rPr lang="en-US" sz="2800" dirty="0" smtClean="0"/>
              <a:t> Ilan Katz (SPRC)</a:t>
            </a:r>
          </a:p>
          <a:p>
            <a:pPr algn="ctr" fontAlgn="ctr"/>
            <a:r>
              <a:rPr lang="en-US" i="1" dirty="0" smtClean="0"/>
              <a:t>AES Conference</a:t>
            </a:r>
          </a:p>
          <a:p>
            <a:pPr algn="ctr" fontAlgn="ctr"/>
            <a:r>
              <a:rPr lang="en-US" sz="2000" i="1" dirty="0" smtClean="0"/>
              <a:t>Sydney September 2011</a:t>
            </a:r>
            <a:endParaRPr lang="en-AU" sz="2000" i="1" dirty="0" smtClean="0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400050" y="3810000"/>
            <a:ext cx="8343900" cy="0"/>
          </a:xfrm>
          <a:prstGeom prst="line">
            <a:avLst/>
          </a:prstGeom>
          <a:noFill/>
          <a:ln w="15875">
            <a:solidFill>
              <a:srgbClr val="81042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Establishing the counter-factual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Identify individuals with similar characteristics to those being income managed but who are not income managed</a:t>
            </a:r>
          </a:p>
          <a:p>
            <a:r>
              <a:rPr lang="en-AU" sz="2400" dirty="0" smtClean="0"/>
              <a:t>Identify similar communities in other jurisdictions with no IM and measure community level outcomes (violence, crime, alcohol consumption, school attendance etc)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Methods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AU" dirty="0" smtClean="0"/>
              <a:t>Survey clients of the NIM </a:t>
            </a:r>
          </a:p>
          <a:p>
            <a:pPr lvl="1"/>
            <a:r>
              <a:rPr lang="en-AU" dirty="0" smtClean="0"/>
              <a:t>2 wave longitudinal study</a:t>
            </a:r>
          </a:p>
          <a:p>
            <a:pPr lvl="1"/>
            <a:r>
              <a:rPr lang="en-AU" dirty="0" smtClean="0"/>
              <a:t>1000 in NT and 300 in SA and Qld</a:t>
            </a:r>
          </a:p>
          <a:p>
            <a:pPr lvl="0"/>
            <a:r>
              <a:rPr lang="en-AU" dirty="0" smtClean="0"/>
              <a:t>Survey those involved in implementing the NIM:</a:t>
            </a:r>
          </a:p>
          <a:p>
            <a:pPr lvl="1"/>
            <a:r>
              <a:rPr lang="en-AU" dirty="0" err="1" smtClean="0"/>
              <a:t>Centrelink</a:t>
            </a:r>
            <a:r>
              <a:rPr lang="en-AU" dirty="0" smtClean="0"/>
              <a:t> officers</a:t>
            </a:r>
          </a:p>
          <a:p>
            <a:pPr lvl="1"/>
            <a:r>
              <a:rPr lang="en-AU" dirty="0" smtClean="0"/>
              <a:t>Child Protection workers</a:t>
            </a:r>
          </a:p>
          <a:p>
            <a:pPr lvl="1"/>
            <a:r>
              <a:rPr lang="en-AU" dirty="0" smtClean="0"/>
              <a:t> Merchants</a:t>
            </a:r>
          </a:p>
          <a:p>
            <a:pPr lvl="1"/>
            <a:r>
              <a:rPr lang="en-AU" dirty="0" smtClean="0"/>
              <a:t>Financial counsellors  (3 waves)</a:t>
            </a:r>
          </a:p>
          <a:p>
            <a:pPr lvl="0"/>
            <a:r>
              <a:rPr lang="en-AU" dirty="0" smtClean="0"/>
              <a:t>Administrative data – in NT and other areas</a:t>
            </a:r>
          </a:p>
          <a:p>
            <a:r>
              <a:rPr lang="en-AU" dirty="0" smtClean="0"/>
              <a:t>Qualitative interviews with clients and service providers</a:t>
            </a:r>
          </a:p>
          <a:p>
            <a:pPr lvl="0"/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Administrative Data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err="1" smtClean="0"/>
              <a:t>Centrelink</a:t>
            </a:r>
            <a:endParaRPr lang="en-AU" dirty="0" smtClean="0"/>
          </a:p>
          <a:p>
            <a:pPr lvl="1"/>
            <a:r>
              <a:rPr lang="en-AU" dirty="0" smtClean="0"/>
              <a:t>Comparison of IM and non-IM clients in NT and elsewhere from Centrelink Management Information System</a:t>
            </a:r>
          </a:p>
          <a:p>
            <a:pPr lvl="1"/>
            <a:r>
              <a:rPr lang="en-AU" dirty="0" smtClean="0"/>
              <a:t>Demographics, benefit receipt, service usage and movement.</a:t>
            </a:r>
          </a:p>
          <a:p>
            <a:r>
              <a:rPr lang="en-AU" dirty="0" smtClean="0"/>
              <a:t>NT </a:t>
            </a:r>
          </a:p>
          <a:p>
            <a:pPr lvl="1"/>
            <a:r>
              <a:rPr lang="en-AU" dirty="0" smtClean="0"/>
              <a:t>Child health and development</a:t>
            </a:r>
          </a:p>
          <a:p>
            <a:pPr lvl="1"/>
            <a:r>
              <a:rPr lang="en-AU" dirty="0" smtClean="0"/>
              <a:t>Sales of alcohol and tobacco</a:t>
            </a:r>
          </a:p>
          <a:p>
            <a:pPr lvl="1"/>
            <a:r>
              <a:rPr lang="en-AU" dirty="0" smtClean="0"/>
              <a:t>Crime</a:t>
            </a:r>
          </a:p>
          <a:p>
            <a:pPr lvl="1"/>
            <a:r>
              <a:rPr lang="en-AU" dirty="0" smtClean="0"/>
              <a:t>Housing</a:t>
            </a:r>
          </a:p>
          <a:p>
            <a:pPr lvl="1"/>
            <a:r>
              <a:rPr lang="en-AU" dirty="0" smtClean="0"/>
              <a:t>Incidence of late payment/non-payment of utilities bills</a:t>
            </a:r>
          </a:p>
          <a:p>
            <a:r>
              <a:rPr lang="en-AU" dirty="0" smtClean="0"/>
              <a:t>Store based data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Timelines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2010 – Framework</a:t>
            </a:r>
          </a:p>
          <a:p>
            <a:r>
              <a:rPr lang="en-AU" dirty="0" smtClean="0"/>
              <a:t>November 2011 – Baseline/early implementation report</a:t>
            </a:r>
          </a:p>
          <a:p>
            <a:r>
              <a:rPr lang="en-AU" dirty="0" smtClean="0"/>
              <a:t>December 2014 – final report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Evaluating NIM is challenging, conceptually, ethically and pragmatically</a:t>
            </a:r>
          </a:p>
          <a:p>
            <a:r>
              <a:rPr lang="en-AU" dirty="0" smtClean="0"/>
              <a:t>The framework addresses these challenges by using data from different sources which can be triangulated to provide a full picture of the impact of IM on individuals and families.</a:t>
            </a:r>
          </a:p>
          <a:p>
            <a:r>
              <a:rPr lang="en-AU" dirty="0" smtClean="0"/>
              <a:t>So far we have conducted qual interviews with intermediaries and are about to go into the field with a survey and survey of IM clients.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203200" y="21272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5603" name="Rectangle 8"/>
          <p:cNvSpPr>
            <a:spLocks noChangeArrowheads="1"/>
          </p:cNvSpPr>
          <p:nvPr/>
        </p:nvSpPr>
        <p:spPr bwMode="auto">
          <a:xfrm>
            <a:off x="0" y="2438400"/>
            <a:ext cx="4343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 dirty="0"/>
              <a:t>Ilan Katz</a:t>
            </a:r>
          </a:p>
          <a:p>
            <a:pPr algn="ctr" eaLnBrk="0" hangingPunct="0"/>
            <a:r>
              <a:rPr lang="en-US" sz="2000" b="1" dirty="0"/>
              <a:t>Social Policy Research </a:t>
            </a:r>
            <a:r>
              <a:rPr lang="en-US" sz="2000" b="1" dirty="0" smtClean="0"/>
              <a:t>Centre</a:t>
            </a:r>
          </a:p>
          <a:p>
            <a:pPr algn="ctr" eaLnBrk="0" hangingPunct="0"/>
            <a:r>
              <a:rPr lang="en-US" sz="2000" b="1" dirty="0" smtClean="0"/>
              <a:t>Matthew Gray</a:t>
            </a:r>
          </a:p>
          <a:p>
            <a:pPr algn="ctr" eaLnBrk="0" hangingPunct="0"/>
            <a:r>
              <a:rPr lang="en-US" sz="2000" b="1" dirty="0" smtClean="0"/>
              <a:t>CAEPR, ANU</a:t>
            </a:r>
          </a:p>
          <a:p>
            <a:pPr algn="ctr" eaLnBrk="0" hangingPunct="0"/>
            <a:endParaRPr lang="en-US" sz="2000" dirty="0"/>
          </a:p>
          <a:p>
            <a:pPr algn="ctr" eaLnBrk="0" hangingPunct="0"/>
            <a:r>
              <a:rPr lang="en-US" sz="2000" dirty="0">
                <a:hlinkClick r:id="rId2"/>
              </a:rPr>
              <a:t>Ilan.katz@unsw.edu.au</a:t>
            </a:r>
            <a:r>
              <a:rPr lang="en-US" sz="2000" dirty="0"/>
              <a:t> </a:t>
            </a:r>
          </a:p>
          <a:p>
            <a:pPr algn="ctr" eaLnBrk="0" hangingPunct="0"/>
            <a:endParaRPr lang="en-US" sz="2000" dirty="0">
              <a:hlinkClick r:id="rId3"/>
            </a:endParaRPr>
          </a:p>
          <a:p>
            <a:pPr algn="ctr" eaLnBrk="0" hangingPunct="0"/>
            <a:r>
              <a:rPr lang="en-US" sz="2000" dirty="0">
                <a:hlinkClick r:id="rId3"/>
              </a:rPr>
              <a:t>www.sprc.unsw.edu.au</a:t>
            </a:r>
            <a:r>
              <a:rPr lang="en-US" sz="2000" dirty="0"/>
              <a:t> </a:t>
            </a:r>
            <a:endParaRPr lang="en-US" sz="2000" dirty="0" smtClean="0"/>
          </a:p>
          <a:p>
            <a:pPr algn="ctr" eaLnBrk="0" hangingPunct="0"/>
            <a:r>
              <a:rPr lang="en-US" sz="2000" dirty="0" err="1" smtClean="0"/>
              <a:t>www.anu.edu.au/caepr</a:t>
            </a:r>
            <a:endParaRPr lang="en-US" sz="2000" dirty="0" smtClean="0"/>
          </a:p>
          <a:p>
            <a:pPr algn="ctr" eaLnBrk="0" hangingPunct="0"/>
            <a:endParaRPr lang="en-US" sz="2000" dirty="0" smtClean="0"/>
          </a:p>
          <a:p>
            <a:pPr algn="ctr" eaLnBrk="0" hangingPunct="0"/>
            <a:endParaRPr lang="en-US" sz="2000" dirty="0"/>
          </a:p>
          <a:p>
            <a:pPr algn="ctr" eaLnBrk="0" hangingPunct="0"/>
            <a:endParaRPr lang="en-US" sz="2000" dirty="0"/>
          </a:p>
          <a:p>
            <a:pPr algn="ctr" eaLnBrk="0" hangingPunct="0"/>
            <a:r>
              <a:rPr lang="en-US" sz="2000" dirty="0"/>
              <a:t> </a:t>
            </a:r>
          </a:p>
        </p:txBody>
      </p:sp>
      <p:pic>
        <p:nvPicPr>
          <p:cNvPr id="25604" name="Picture 9" descr="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514600"/>
            <a:ext cx="441960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4419600" y="5546725"/>
            <a:ext cx="43434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100" dirty="0"/>
              <a:t>G2 Western Campus</a:t>
            </a:r>
          </a:p>
          <a:p>
            <a:pPr eaLnBrk="0" hangingPunct="0"/>
            <a:r>
              <a:rPr lang="en-US" sz="1100" dirty="0"/>
              <a:t>University of New South Wales </a:t>
            </a:r>
          </a:p>
          <a:p>
            <a:pPr eaLnBrk="0" hangingPunct="0"/>
            <a:r>
              <a:rPr lang="en-US" sz="1100" dirty="0"/>
              <a:t>Kensington 2052</a:t>
            </a:r>
          </a:p>
          <a:p>
            <a:pPr eaLnBrk="0" hangingPunct="0"/>
            <a:r>
              <a:rPr lang="en-US" sz="1100" dirty="0"/>
              <a:t>NSW, Australia</a:t>
            </a:r>
          </a:p>
          <a:p>
            <a:pPr eaLnBrk="0" hangingPunct="0"/>
            <a:r>
              <a:rPr lang="en-US" sz="1100" dirty="0"/>
              <a:t>+61 2 9385 7810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81000" y="312738"/>
            <a:ext cx="6334140" cy="522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b="1" dirty="0" smtClean="0"/>
              <a:t>Will cover</a:t>
            </a:r>
            <a:endParaRPr lang="en-US" b="1" dirty="0">
              <a:latin typeface="News Gothic MT" pitchFamily="-32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1000" y="1524000"/>
            <a:ext cx="8382000" cy="2179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rgbClr val="810426"/>
              </a:buClr>
              <a:buFont typeface="Wingdings" pitchFamily="2" charset="2"/>
              <a:buChar char="§"/>
            </a:pPr>
            <a:r>
              <a:rPr lang="en-US" dirty="0" smtClean="0"/>
              <a:t>Key elements of NIM</a:t>
            </a:r>
          </a:p>
          <a:p>
            <a:pPr marL="457200" indent="-457200">
              <a:buClr>
                <a:srgbClr val="810426"/>
              </a:buClr>
              <a:buFont typeface="Wingdings" pitchFamily="2" charset="2"/>
              <a:buChar char="§"/>
            </a:pPr>
            <a:r>
              <a:rPr lang="en-US" dirty="0" smtClean="0"/>
              <a:t>Challenges evaluating NIM</a:t>
            </a:r>
          </a:p>
          <a:p>
            <a:pPr marL="457200" indent="-457200">
              <a:buClr>
                <a:srgbClr val="810426"/>
              </a:buClr>
              <a:buFont typeface="Wingdings" pitchFamily="2" charset="2"/>
              <a:buChar char="§"/>
            </a:pPr>
            <a:r>
              <a:rPr lang="en-US" dirty="0" smtClean="0"/>
              <a:t>Methodology – how we addressed those challenges</a:t>
            </a:r>
          </a:p>
          <a:p>
            <a:pPr marL="457200" indent="-457200">
              <a:buClr>
                <a:srgbClr val="810426"/>
              </a:buClr>
              <a:buFont typeface="Wingdings" pitchFamily="2" charset="2"/>
              <a:buChar char="§"/>
            </a:pPr>
            <a:r>
              <a:rPr lang="en-US" dirty="0" smtClean="0"/>
              <a:t>Key elements of the framework</a:t>
            </a:r>
          </a:p>
          <a:p>
            <a:pPr marL="457200" indent="-457200"/>
            <a:endParaRPr lang="en-US" sz="1000" dirty="0">
              <a:latin typeface="News Gothic MT" pitchFamily="-32" charset="0"/>
            </a:endParaRPr>
          </a:p>
          <a:p>
            <a:pPr marL="457200" indent="-457200">
              <a:lnSpc>
                <a:spcPct val="130000"/>
              </a:lnSpc>
            </a:pPr>
            <a:endParaRPr lang="en-US" sz="1050" dirty="0"/>
          </a:p>
          <a:p>
            <a:pPr marL="457200" indent="-457200">
              <a:buFont typeface="Arial" charset="0"/>
              <a:buNone/>
            </a:pPr>
            <a:endParaRPr lang="en-US" sz="1600" dirty="0">
              <a:latin typeface="News Gothic MT" pitchFamily="-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New Income 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Introduced in NT in 2010</a:t>
            </a:r>
          </a:p>
          <a:p>
            <a:r>
              <a:rPr lang="en-AU" dirty="0" smtClean="0"/>
              <a:t>Applies to all benefit recipients who fulfil criteria to be in one of 4 categories:</a:t>
            </a:r>
          </a:p>
          <a:p>
            <a:pPr lvl="1"/>
            <a:r>
              <a:rPr lang="en-AU" dirty="0" smtClean="0"/>
              <a:t>Mainstream </a:t>
            </a:r>
          </a:p>
          <a:p>
            <a:pPr lvl="1"/>
            <a:r>
              <a:rPr lang="en-AU" dirty="0" smtClean="0"/>
              <a:t>Voluntary</a:t>
            </a:r>
          </a:p>
          <a:p>
            <a:pPr lvl="1"/>
            <a:r>
              <a:rPr lang="en-AU" dirty="0" smtClean="0"/>
              <a:t>Vulnerable</a:t>
            </a:r>
          </a:p>
          <a:p>
            <a:pPr lvl="1"/>
            <a:r>
              <a:rPr lang="en-AU" dirty="0" smtClean="0"/>
              <a:t>Child Protection</a:t>
            </a:r>
          </a:p>
          <a:p>
            <a:r>
              <a:rPr lang="en-AU" dirty="0" smtClean="0"/>
              <a:t>Potential to be exempted if conditions are met</a:t>
            </a:r>
          </a:p>
          <a:p>
            <a:r>
              <a:rPr lang="en-AU" dirty="0" smtClean="0"/>
              <a:t>Matched savings scheme</a:t>
            </a:r>
          </a:p>
          <a:p>
            <a:r>
              <a:rPr lang="en-AU" dirty="0" smtClean="0"/>
              <a:t>Financial counselling and other services offered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6552728" cy="792088"/>
          </a:xfrm>
        </p:spPr>
        <p:txBody>
          <a:bodyPr/>
          <a:lstStyle/>
          <a:p>
            <a:r>
              <a:rPr lang="en-AU" sz="3600" dirty="0" smtClean="0"/>
              <a:t>Expected outcomes of IM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1700808"/>
            <a:ext cx="3810000" cy="4114800"/>
          </a:xfrm>
        </p:spPr>
        <p:txBody>
          <a:bodyPr>
            <a:normAutofit fontScale="92500" lnSpcReduction="20000"/>
          </a:bodyPr>
          <a:lstStyle/>
          <a:p>
            <a:pPr marL="514350" indent="-457200"/>
            <a:r>
              <a:rPr lang="en-AU" sz="3000" dirty="0" smtClean="0"/>
              <a:t>Reductions in:</a:t>
            </a:r>
          </a:p>
          <a:p>
            <a:pPr marL="914400" lvl="1" indent="-457200"/>
            <a:r>
              <a:rPr lang="en-AU" dirty="0" smtClean="0"/>
              <a:t>expenditure on alcohol, tobacco, gambling and pornography </a:t>
            </a:r>
          </a:p>
          <a:p>
            <a:pPr marL="914400" lvl="1" indent="-457200"/>
            <a:r>
              <a:rPr lang="en-AU" dirty="0" smtClean="0"/>
              <a:t>alcohol related violence </a:t>
            </a:r>
          </a:p>
          <a:p>
            <a:pPr marL="914400" lvl="1" indent="-457200"/>
            <a:r>
              <a:rPr lang="en-AU" dirty="0" smtClean="0"/>
              <a:t>anti-social behaviour</a:t>
            </a:r>
          </a:p>
          <a:p>
            <a:pPr marL="914400" lvl="1" indent="-457200"/>
            <a:r>
              <a:rPr lang="en-AU" dirty="0" smtClean="0"/>
              <a:t>welfare dependence</a:t>
            </a:r>
          </a:p>
          <a:p>
            <a:pPr marL="914400" lvl="1" indent="-457200"/>
            <a:r>
              <a:rPr lang="en-AU" dirty="0" smtClean="0"/>
              <a:t>child abuse</a:t>
            </a:r>
          </a:p>
          <a:p>
            <a:pPr marL="914400" lvl="1" indent="-457200"/>
            <a:r>
              <a:rPr lang="en-AU" dirty="0" smtClean="0"/>
              <a:t>harassment or financial abuse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3810000" cy="4395192"/>
          </a:xfrm>
        </p:spPr>
        <p:txBody>
          <a:bodyPr/>
          <a:lstStyle/>
          <a:p>
            <a:pPr marL="514350" indent="-457200"/>
            <a:r>
              <a:rPr lang="en-AU" dirty="0" smtClean="0"/>
              <a:t>Improvements in:</a:t>
            </a:r>
          </a:p>
          <a:p>
            <a:pPr marL="914400" lvl="1" indent="-457200"/>
            <a:r>
              <a:rPr lang="en-AU" dirty="0" smtClean="0"/>
              <a:t>spending on essentials </a:t>
            </a:r>
          </a:p>
          <a:p>
            <a:pPr marL="914400" lvl="1" indent="-457200"/>
            <a:r>
              <a:rPr lang="en-AU" dirty="0" smtClean="0"/>
              <a:t>financial management </a:t>
            </a:r>
          </a:p>
          <a:p>
            <a:pPr marL="914400" lvl="1" indent="-457200"/>
            <a:r>
              <a:rPr lang="en-AU" dirty="0" smtClean="0"/>
              <a:t>children’s wellbeing</a:t>
            </a:r>
          </a:p>
          <a:p>
            <a:pPr marL="914400" lvl="1" indent="-457200"/>
            <a:r>
              <a:rPr lang="en-AU" dirty="0" smtClean="0"/>
              <a:t>parenting skills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Context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IM highly contested </a:t>
            </a:r>
          </a:p>
          <a:p>
            <a:pPr lvl="1"/>
            <a:r>
              <a:rPr lang="en-AU" dirty="0" smtClean="0"/>
              <a:t>perhaps most controversial aspect of NTER</a:t>
            </a:r>
          </a:p>
          <a:p>
            <a:pPr lvl="1"/>
            <a:r>
              <a:rPr lang="en-AU" dirty="0" smtClean="0"/>
              <a:t>Most stakeholders on both sides have already formed strong views.</a:t>
            </a:r>
          </a:p>
          <a:p>
            <a:r>
              <a:rPr lang="en-AU" dirty="0" smtClean="0"/>
              <a:t>NIM is much more complex than IM under the NTER, and there are also IM trials in WA and Cape York, all slightly different</a:t>
            </a:r>
          </a:p>
          <a:p>
            <a:r>
              <a:rPr lang="en-AU" dirty="0" smtClean="0"/>
              <a:t>Evidence base so far is small and contested</a:t>
            </a:r>
          </a:p>
          <a:p>
            <a:r>
              <a:rPr lang="en-AU" dirty="0" smtClean="0"/>
              <a:t>Therefore much interest in the evaluation and its methodology.</a:t>
            </a:r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Aims of </a:t>
            </a:r>
            <a:r>
              <a:rPr lang="en-AU" smtClean="0"/>
              <a:t>the evaluation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main purposes of the </a:t>
            </a:r>
            <a:r>
              <a:rPr lang="en-US" dirty="0" smtClean="0"/>
              <a:t>evaluation are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provide evidence on the impact on NIM on those who are affected</a:t>
            </a:r>
          </a:p>
          <a:p>
            <a:pPr lvl="1"/>
            <a:r>
              <a:rPr lang="en-US" dirty="0" smtClean="0"/>
              <a:t>assess </a:t>
            </a:r>
            <a:r>
              <a:rPr lang="en-US" dirty="0" smtClean="0"/>
              <a:t>whether the reforms were implemented effectively</a:t>
            </a:r>
          </a:p>
          <a:p>
            <a:pPr lvl="1"/>
            <a:r>
              <a:rPr lang="en-US" dirty="0" smtClean="0"/>
              <a:t>understand whether NIM is a cost-effective model so as to inform future government decision making and social policy formulation for both the wider and the Indigenous communities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7166"/>
            <a:ext cx="6557978" cy="714380"/>
          </a:xfrm>
        </p:spPr>
        <p:txBody>
          <a:bodyPr/>
          <a:lstStyle/>
          <a:p>
            <a:r>
              <a:rPr lang="en-AU" dirty="0" smtClean="0"/>
              <a:t>Process Evaluation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67728" cy="4714908"/>
          </a:xfrm>
        </p:spPr>
        <p:txBody>
          <a:bodyPr>
            <a:noAutofit/>
          </a:bodyPr>
          <a:lstStyle/>
          <a:p>
            <a:pPr marL="514350" indent="-514350">
              <a:buFont typeface="Arial"/>
              <a:buChar char="•"/>
            </a:pPr>
            <a:r>
              <a:rPr lang="en-US" sz="2400" dirty="0" smtClean="0"/>
              <a:t>How effectively has NIM been administered and implemented?</a:t>
            </a:r>
          </a:p>
          <a:p>
            <a:pPr marL="514350" indent="-514350">
              <a:buFont typeface="Arial"/>
              <a:buChar char="•"/>
            </a:pPr>
            <a:r>
              <a:rPr lang="en-US" sz="2400" dirty="0" smtClean="0"/>
              <a:t>What is effect of NIM on service providers?</a:t>
            </a:r>
          </a:p>
          <a:p>
            <a:pPr marL="514350" indent="-514350">
              <a:buFont typeface="Arial"/>
              <a:buChar char="•"/>
            </a:pPr>
            <a:r>
              <a:rPr lang="en-US" sz="2400" dirty="0" smtClean="0"/>
              <a:t>Have there been any initial process ‘teething issues’?</a:t>
            </a:r>
          </a:p>
          <a:p>
            <a:pPr marL="514350" indent="-514350">
              <a:buFont typeface="Arial"/>
              <a:buChar char="•"/>
            </a:pPr>
            <a:r>
              <a:rPr lang="en-US" sz="2400" dirty="0" smtClean="0"/>
              <a:t>Views of IM participants on the implementation of the program</a:t>
            </a:r>
            <a:r>
              <a:rPr lang="en-US" sz="2400" dirty="0" smtClean="0"/>
              <a:t>?</a:t>
            </a:r>
          </a:p>
          <a:p>
            <a:pPr marL="514350" indent="-514350">
              <a:buFont typeface="Arial"/>
              <a:buChar char="•"/>
            </a:pPr>
            <a:r>
              <a:rPr lang="en-AU" sz="2400" dirty="0"/>
              <a:t>Has it been implemented in a non-discriminatory fashion?</a:t>
            </a:r>
          </a:p>
          <a:p>
            <a:pPr marL="514350" indent="-514350">
              <a:buFont typeface="Arial"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7166"/>
            <a:ext cx="6557978" cy="714380"/>
          </a:xfrm>
        </p:spPr>
        <p:txBody>
          <a:bodyPr/>
          <a:lstStyle/>
          <a:p>
            <a:r>
              <a:rPr lang="en-AU" dirty="0" smtClean="0"/>
              <a:t>Outcome Evaluation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67728" cy="4714908"/>
          </a:xfrm>
        </p:spPr>
        <p:txBody>
          <a:bodyPr>
            <a:noAutofit/>
          </a:bodyPr>
          <a:lstStyle/>
          <a:p>
            <a:r>
              <a:rPr lang="en-US" sz="2400" dirty="0" smtClean="0"/>
              <a:t>What are the short, medium and longer-term impacts of income management on individuals, their families and communities?</a:t>
            </a:r>
          </a:p>
          <a:p>
            <a:r>
              <a:rPr lang="en-US" sz="2400" dirty="0" smtClean="0"/>
              <a:t>Are there differential effects for different groups?</a:t>
            </a:r>
          </a:p>
          <a:p>
            <a:r>
              <a:rPr lang="en-AU" sz="2400" dirty="0" smtClean="0"/>
              <a:t>Has NIM had any unintended consequences?</a:t>
            </a:r>
          </a:p>
          <a:p>
            <a:r>
              <a:rPr lang="en-US" sz="2400" dirty="0" smtClean="0"/>
              <a:t>Does </a:t>
            </a:r>
            <a:r>
              <a:rPr lang="en-US" sz="2400" dirty="0" smtClean="0"/>
              <a:t>NIM </a:t>
            </a:r>
            <a:r>
              <a:rPr lang="en-US" sz="2400" dirty="0" smtClean="0"/>
              <a:t>provide value for money by comparison with other interventions</a:t>
            </a:r>
            <a:r>
              <a:rPr lang="en-US" sz="2400" dirty="0" smtClean="0"/>
              <a:t>?</a:t>
            </a:r>
            <a:endParaRPr lang="en-A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Evaluation challenges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Counterfactual; IM is one of a suite of interventions and will be part of a range of programs aimed at this population.</a:t>
            </a:r>
            <a:endParaRPr lang="en-AU" dirty="0" smtClean="0"/>
          </a:p>
          <a:p>
            <a:pPr lvl="0"/>
            <a:r>
              <a:rPr lang="en-US" dirty="0" smtClean="0"/>
              <a:t>Complex program with multiple outcomes, most of them distal.</a:t>
            </a:r>
          </a:p>
          <a:p>
            <a:pPr lvl="0"/>
            <a:r>
              <a:rPr lang="en-US" dirty="0" smtClean="0"/>
              <a:t>Data collection issues and difficulties</a:t>
            </a:r>
            <a:endParaRPr lang="en-AU" dirty="0" smtClean="0"/>
          </a:p>
          <a:p>
            <a:r>
              <a:rPr lang="en-US" dirty="0" smtClean="0"/>
              <a:t>Externalities - the amount to which external factors influence results- particularly long term results</a:t>
            </a:r>
          </a:p>
          <a:p>
            <a:pPr lvl="0"/>
            <a:r>
              <a:rPr lang="en-US" dirty="0" smtClean="0"/>
              <a:t>Stigma of income management from previous scheme(s), leading to reluctance to participate in the program and the evaluation</a:t>
            </a:r>
          </a:p>
          <a:p>
            <a:pPr lvl="0"/>
            <a:r>
              <a:rPr lang="en-AU" dirty="0" smtClean="0"/>
              <a:t>Complexity of family and community relationships</a:t>
            </a:r>
          </a:p>
          <a:p>
            <a:r>
              <a:rPr lang="en-US" dirty="0" smtClean="0"/>
              <a:t>Ethical issues in evaluating a controversial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C amended IK">
  <a:themeElements>
    <a:clrScheme name="SPRC_visually_impaired_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PRC_visually_impaired_powerpoi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32" charset="-128"/>
          </a:defRPr>
        </a:defPPr>
      </a:lstStyle>
    </a:lnDef>
  </a:objectDefaults>
  <a:extraClrSchemeLst>
    <a:extraClrScheme>
      <a:clrScheme name="SPRC_visually_impaired_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C_visually_impaired_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C_visually_impaired_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SPRC amended IK</Template>
  <TotalTime>3910</TotalTime>
  <Words>706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SPRC amended IK</vt:lpstr>
      <vt:lpstr>PowerPoint Presentation</vt:lpstr>
      <vt:lpstr>PowerPoint Presentation</vt:lpstr>
      <vt:lpstr>New Income Management</vt:lpstr>
      <vt:lpstr>Expected outcomes of IM</vt:lpstr>
      <vt:lpstr>Context</vt:lpstr>
      <vt:lpstr>Aims of the evaluation</vt:lpstr>
      <vt:lpstr>Process Evaluation Questions</vt:lpstr>
      <vt:lpstr>Outcome Evaluation Questions</vt:lpstr>
      <vt:lpstr>Evaluation challenges </vt:lpstr>
      <vt:lpstr>Establishing the counter-factual</vt:lpstr>
      <vt:lpstr>Methods</vt:lpstr>
      <vt:lpstr>Administrative Data</vt:lpstr>
      <vt:lpstr>Timelines</vt:lpstr>
      <vt:lpstr>Conclusion</vt:lpstr>
      <vt:lpstr>PowerPoint Presentation</vt:lpstr>
    </vt:vector>
  </TitlesOfParts>
  <Company>UNSW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Ilan Katz</dc:creator>
  <cp:lastModifiedBy>system administrator</cp:lastModifiedBy>
  <cp:revision>328</cp:revision>
  <dcterms:created xsi:type="dcterms:W3CDTF">2011-02-27T09:33:17Z</dcterms:created>
  <dcterms:modified xsi:type="dcterms:W3CDTF">2011-08-30T23:44:59Z</dcterms:modified>
</cp:coreProperties>
</file>